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75" r:id="rId14"/>
    <p:sldId id="272" r:id="rId15"/>
    <p:sldId id="273" r:id="rId16"/>
    <p:sldId id="270" r:id="rId17"/>
    <p:sldId id="271" r:id="rId18"/>
    <p:sldId id="274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F1"/>
    <a:srgbClr val="FA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75258"/>
  </p:normalViewPr>
  <p:slideViewPr>
    <p:cSldViewPr snapToGrid="0" snapToObjects="1">
      <p:cViewPr>
        <p:scale>
          <a:sx n="74" d="100"/>
          <a:sy n="74" d="100"/>
        </p:scale>
        <p:origin x="29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6C65-E970-5046-83D4-CD56060F8A18}" type="datetimeFigureOut">
              <a:rPr lang="en-US" smtClean="0"/>
              <a:t>3/23/16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D512-4CCD-6C44-9A7B-85C2B14DA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Gone Phishing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Semester 2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Alex, Tom, Dave, </a:t>
            </a:r>
            <a:r>
              <a:rPr lang="en-US" dirty="0" err="1" smtClean="0"/>
              <a:t>Nishan</a:t>
            </a:r>
            <a:r>
              <a:rPr lang="en-US" dirty="0" smtClean="0"/>
              <a:t>, </a:t>
            </a:r>
            <a:r>
              <a:rPr lang="en-US" dirty="0" err="1" smtClean="0"/>
              <a:t>Khasad</a:t>
            </a:r>
            <a:r>
              <a:rPr lang="en-US" dirty="0" smtClean="0"/>
              <a:t>, Sebastian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Tasked with performing penetration tests on the server image</a:t>
            </a:r>
          </a:p>
          <a:p>
            <a:endParaRPr lang="en-US" dirty="0"/>
          </a:p>
          <a:p>
            <a:r>
              <a:rPr lang="en-US" dirty="0" smtClean="0"/>
              <a:t>Finding as many vulnerabilities as possible</a:t>
            </a:r>
          </a:p>
          <a:p>
            <a:endParaRPr lang="en-US" dirty="0"/>
          </a:p>
          <a:p>
            <a:r>
              <a:rPr lang="en-US" dirty="0" smtClean="0"/>
              <a:t>Collect evidence of the attacks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- RECONNAISSANCE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Set up virtual network with the server and Kali Linux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nmap</a:t>
            </a:r>
            <a:r>
              <a:rPr lang="en-US" dirty="0" smtClean="0"/>
              <a:t> to discover the IP address of Diamond House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nmap</a:t>
            </a:r>
            <a:r>
              <a:rPr lang="en-US" dirty="0" smtClean="0"/>
              <a:t> again to discover the open ports</a:t>
            </a:r>
          </a:p>
          <a:p>
            <a:endParaRPr lang="en-US" dirty="0"/>
          </a:p>
          <a:p>
            <a:r>
              <a:rPr lang="en-US" dirty="0" smtClean="0"/>
              <a:t>Used </a:t>
            </a:r>
            <a:r>
              <a:rPr lang="en-US" dirty="0" err="1" smtClean="0"/>
              <a:t>openvas</a:t>
            </a:r>
            <a:r>
              <a:rPr lang="en-US" dirty="0" smtClean="0"/>
              <a:t> to perform an in-depth scan of the services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PARTY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Listed vulnerabilities and worked on them individually</a:t>
            </a:r>
          </a:p>
          <a:p>
            <a:endParaRPr lang="en-US" dirty="0"/>
          </a:p>
          <a:p>
            <a:r>
              <a:rPr lang="en-US" dirty="0" smtClean="0"/>
              <a:t>Developed automation tools for the exploits</a:t>
            </a:r>
          </a:p>
        </p:txBody>
      </p:sp>
    </p:spTree>
    <p:extLst>
      <p:ext uri="{BB962C8B-B14F-4D97-AF65-F5344CB8AC3E}">
        <p14:creationId xmlns:p14="http://schemas.microsoft.com/office/powerpoint/2010/main" val="14899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SHELLSHOCK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7"/>
            <a:ext cx="4772691" cy="3541714"/>
          </a:xfrm>
        </p:spPr>
        <p:txBody>
          <a:bodyPr/>
          <a:lstStyle/>
          <a:p>
            <a:r>
              <a:rPr lang="en-US" dirty="0" smtClean="0"/>
              <a:t>CVE-2014-6271</a:t>
            </a:r>
          </a:p>
          <a:p>
            <a:r>
              <a:rPr lang="en-US" dirty="0" smtClean="0"/>
              <a:t>This exploits /</a:t>
            </a:r>
            <a:r>
              <a:rPr lang="en-US" dirty="0" err="1" smtClean="0"/>
              <a:t>cgi</a:t>
            </a:r>
            <a:r>
              <a:rPr lang="en-US" dirty="0" smtClean="0"/>
              <a:t>-bin/status which is used by Apache</a:t>
            </a:r>
          </a:p>
          <a:p>
            <a:r>
              <a:rPr lang="en-US" dirty="0" smtClean="0"/>
              <a:t>Executes arbitrary code without correct permissions</a:t>
            </a:r>
            <a:endParaRPr lang="en-US" dirty="0"/>
          </a:p>
        </p:txBody>
      </p:sp>
      <p:pic>
        <p:nvPicPr>
          <p:cNvPr id="1026" name="Picture 2" descr="https://lh3.googleusercontent.com/GNTqVf4SbLvAkv-pp4IBMXdyB4SwjGx3El64AULGtEck2vFYhtr8VHmSuqsKwsZPmYSgJlBRSVh1Hk640Ank3WDsY0kIXYXsaeGZFWSY3h_tbe9gO4B9gw5iUNFActkiEzyD2Sj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6" t="43833" r="19742" b="36206"/>
          <a:stretch/>
        </p:blipFill>
        <p:spPr bwMode="auto">
          <a:xfrm>
            <a:off x="5914102" y="2644342"/>
            <a:ext cx="5766619" cy="16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Dpn9Zmy163zWyo0vF2r754CyrAbiOEYqUZWTEtOzxmLyUZHzAZcB6ZM270BY5jtmnz-6gE6-P9bxX3tFxy96jEyAazV8AO3hQb_iTYKsXUFNWN3wpkq5iiwHGbQ7rTUySoQ0FM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 t="59176" r="19466" b="34373"/>
          <a:stretch/>
        </p:blipFill>
        <p:spPr bwMode="auto">
          <a:xfrm>
            <a:off x="5914102" y="4522482"/>
            <a:ext cx="5766619" cy="7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</a:t>
            </a:r>
            <a:r>
              <a:rPr lang="en-US" dirty="0" smtClean="0"/>
              <a:t>divide by zero error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4" t="4738" r="22599" b="34136"/>
          <a:stretch/>
        </p:blipFill>
        <p:spPr>
          <a:xfrm>
            <a:off x="1822295" y="1773383"/>
            <a:ext cx="8544234" cy="4710544"/>
          </a:xfrm>
        </p:spPr>
      </p:pic>
    </p:spTree>
    <p:extLst>
      <p:ext uri="{BB962C8B-B14F-4D97-AF65-F5344CB8AC3E}">
        <p14:creationId xmlns:p14="http://schemas.microsoft.com/office/powerpoint/2010/main" val="1189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</a:t>
            </a:r>
            <a:r>
              <a:rPr lang="en-US" dirty="0" smtClean="0"/>
              <a:t>SAMBA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07" y="2765527"/>
            <a:ext cx="4640262" cy="2509633"/>
          </a:xfrm>
        </p:spPr>
      </p:pic>
      <p:sp>
        <p:nvSpPr>
          <p:cNvPr id="15" name="Content Placeholder 11"/>
          <p:cNvSpPr txBox="1">
            <a:spLocks/>
          </p:cNvSpPr>
          <p:nvPr/>
        </p:nvSpPr>
        <p:spPr>
          <a:xfrm>
            <a:off x="5781369" y="2249487"/>
            <a:ext cx="463995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41412" y="2249487"/>
            <a:ext cx="600259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Script scans for open Samba ports</a:t>
            </a:r>
          </a:p>
          <a:p>
            <a:endParaRPr lang="en-US" dirty="0"/>
          </a:p>
          <a:p>
            <a:r>
              <a:rPr lang="en-US" dirty="0" smtClean="0"/>
              <a:t>It is a service rather than showing the vulnerabilities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3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MEMPODIPPER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534660" cy="3541714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Mempodipper</a:t>
            </a:r>
            <a:r>
              <a:rPr lang="en-US" dirty="0" smtClean="0"/>
              <a:t> </a:t>
            </a:r>
            <a:r>
              <a:rPr lang="is-IS" dirty="0" smtClean="0"/>
              <a:t>CVE-2012-0056</a:t>
            </a:r>
          </a:p>
          <a:p>
            <a:r>
              <a:rPr lang="en-US" dirty="0" err="1" smtClean="0"/>
              <a:t>Mempodipper</a:t>
            </a:r>
            <a:r>
              <a:rPr lang="en-US" dirty="0" smtClean="0"/>
              <a:t> </a:t>
            </a:r>
            <a:r>
              <a:rPr lang="en-US" dirty="0" smtClean="0"/>
              <a:t>opens a new shell with root capabilities</a:t>
            </a:r>
          </a:p>
          <a:p>
            <a:r>
              <a:rPr lang="en-US" dirty="0" smtClean="0"/>
              <a:t>Script logs into server with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Runs </a:t>
            </a:r>
            <a:r>
              <a:rPr lang="en-US" dirty="0" err="1"/>
              <a:t>M</a:t>
            </a:r>
            <a:r>
              <a:rPr lang="en-US" dirty="0" err="1" smtClean="0"/>
              <a:t>empodipper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72" y="2249487"/>
            <a:ext cx="6000921" cy="35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Normal </a:t>
            </a:r>
            <a:r>
              <a:rPr lang="en-US" dirty="0" err="1" smtClean="0"/>
              <a:t>r</a:t>
            </a:r>
            <a:r>
              <a:rPr lang="en-US" dirty="0" err="1" smtClean="0"/>
              <a:t>ansomware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‘</a:t>
            </a:r>
            <a:r>
              <a:rPr lang="en-US" dirty="0" err="1" smtClean="0"/>
              <a:t>CryptoLocker</a:t>
            </a:r>
            <a:r>
              <a:rPr lang="en-US" dirty="0" smtClean="0"/>
              <a:t>’ </a:t>
            </a:r>
            <a:r>
              <a:rPr lang="en-US" dirty="0" err="1" smtClean="0"/>
              <a:t>ransomware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18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 for suspicious write operations</a:t>
            </a:r>
            <a:endParaRPr lang="en-US" dirty="0"/>
          </a:p>
          <a:p>
            <a:r>
              <a:rPr lang="en-US" dirty="0" smtClean="0"/>
              <a:t>Ask user for confirmation upon detection</a:t>
            </a:r>
          </a:p>
          <a:p>
            <a:r>
              <a:rPr lang="en-US" dirty="0" smtClean="0"/>
              <a:t>Halt all write operations until user confirmation</a:t>
            </a:r>
          </a:p>
          <a:p>
            <a:r>
              <a:rPr lang="en-US" dirty="0" smtClean="0"/>
              <a:t>If not confirmed, system enters protective state or returns to previous safe backup</a:t>
            </a:r>
          </a:p>
        </p:txBody>
      </p:sp>
    </p:spTree>
    <p:extLst>
      <p:ext uri="{BB962C8B-B14F-4D97-AF65-F5344CB8AC3E}">
        <p14:creationId xmlns:p14="http://schemas.microsoft.com/office/powerpoint/2010/main" val="15661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what did we </a:t>
            </a:r>
            <a:r>
              <a:rPr lang="en-US" dirty="0" smtClean="0"/>
              <a:t>develop?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5 </a:t>
            </a:r>
            <a:r>
              <a:rPr lang="en-US" dirty="0" smtClean="0"/>
              <a:t>Automated </a:t>
            </a:r>
            <a:r>
              <a:rPr lang="en-US" dirty="0" smtClean="0"/>
              <a:t>tools for Diamond </a:t>
            </a:r>
            <a:r>
              <a:rPr lang="en-US" dirty="0" smtClean="0"/>
              <a:t>House</a:t>
            </a:r>
          </a:p>
          <a:p>
            <a:endParaRPr lang="en-US" dirty="0" smtClean="0"/>
          </a:p>
          <a:p>
            <a:r>
              <a:rPr lang="en-US" dirty="0" smtClean="0"/>
              <a:t>HMAC length extension attack</a:t>
            </a:r>
          </a:p>
          <a:p>
            <a:endParaRPr lang="en-US" dirty="0" smtClean="0"/>
          </a:p>
          <a:p>
            <a:r>
              <a:rPr lang="en-US" dirty="0" smtClean="0"/>
              <a:t>Vulnerability scan reports</a:t>
            </a:r>
          </a:p>
        </p:txBody>
      </p:sp>
    </p:spTree>
    <p:extLst>
      <p:ext uri="{BB962C8B-B14F-4D97-AF65-F5344CB8AC3E}">
        <p14:creationId xmlns:p14="http://schemas.microsoft.com/office/powerpoint/2010/main" val="3725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Tasked with testing the security of an HMAC implementation (CUEH_HMAC_1)</a:t>
            </a:r>
          </a:p>
          <a:p>
            <a:endParaRPr lang="en-US" dirty="0" smtClean="0"/>
          </a:p>
          <a:p>
            <a:r>
              <a:rPr lang="en-US" dirty="0" smtClean="0"/>
              <a:t>Challenged to decide if it was fit for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Learning as a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Professional </a:t>
            </a:r>
            <a:r>
              <a:rPr lang="en-US" dirty="0" smtClean="0"/>
              <a:t>skills</a:t>
            </a:r>
          </a:p>
          <a:p>
            <a:r>
              <a:rPr lang="en-US" dirty="0" smtClean="0"/>
              <a:t>Pen testing</a:t>
            </a:r>
          </a:p>
          <a:p>
            <a:r>
              <a:rPr lang="en-US" dirty="0" smtClean="0"/>
              <a:t>Digital Forensics </a:t>
            </a:r>
          </a:p>
          <a:p>
            <a:r>
              <a:rPr lang="en-US" dirty="0" smtClean="0"/>
              <a:t>Log </a:t>
            </a:r>
            <a:r>
              <a:rPr lang="en-US" dirty="0" smtClean="0"/>
              <a:t>analysis</a:t>
            </a:r>
          </a:p>
          <a:p>
            <a:r>
              <a:rPr lang="en-US" dirty="0" smtClean="0"/>
              <a:t>Tool use</a:t>
            </a:r>
          </a:p>
          <a:p>
            <a:r>
              <a:rPr lang="en-US" dirty="0" smtClean="0"/>
              <a:t>Documentation skills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04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step to read and </a:t>
            </a:r>
            <a:r>
              <a:rPr lang="en-US" dirty="0" err="1" smtClean="0"/>
              <a:t>analyse</a:t>
            </a:r>
            <a:r>
              <a:rPr lang="en-US" dirty="0" smtClean="0"/>
              <a:t> the code (shocking, I know)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17" y="3119035"/>
            <a:ext cx="3748571" cy="33272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01204" y="3628516"/>
            <a:ext cx="41553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cueh_hash_1 is the only bit of the protocol that we could manipulate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flaw – length extension attack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21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hmac_2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3970915" cy="3541714"/>
          </a:xfrm>
        </p:spPr>
        <p:txBody>
          <a:bodyPr/>
          <a:lstStyle/>
          <a:p>
            <a:r>
              <a:rPr lang="en-US" dirty="0" smtClean="0"/>
              <a:t>Variable block size</a:t>
            </a:r>
          </a:p>
          <a:p>
            <a:r>
              <a:rPr lang="en-US" dirty="0" smtClean="0"/>
              <a:t>Makes length extension attack slightly harder</a:t>
            </a:r>
          </a:p>
          <a:p>
            <a:r>
              <a:rPr lang="en-US" dirty="0" smtClean="0"/>
              <a:t>It is still possible to get block size based on the length of the cipher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7" y="2249487"/>
            <a:ext cx="6661641" cy="27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708882"/>
            <a:ext cx="2557752" cy="524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Hash twic</a:t>
            </a:r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1413" y="3285722"/>
            <a:ext cx="2557752" cy="5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HASH TWICE</a:t>
            </a:r>
            <a:endParaRPr lang="en-US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20659424">
            <a:off x="1072140" y="2617142"/>
            <a:ext cx="9577747" cy="1861560"/>
          </a:xfrm>
          <a:prstGeom prst="rect">
            <a:avLst/>
          </a:prstGeom>
          <a:ln w="1270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 dirty="0" smtClean="0">
                <a:solidFill>
                  <a:srgbClr val="FF0000"/>
                </a:solidFill>
                <a:latin typeface="Stencil Std" charset="0"/>
                <a:ea typeface="Stencil Std" charset="0"/>
                <a:cs typeface="Stencil Std" charset="0"/>
              </a:rPr>
              <a:t>HASH TWICE</a:t>
            </a:r>
            <a:endParaRPr lang="en-US" sz="9600" b="1" dirty="0" smtClean="0">
              <a:solidFill>
                <a:srgbClr val="FF0000"/>
              </a:solidFill>
              <a:latin typeface="Stencil Std" charset="0"/>
              <a:ea typeface="Stencil Std" charset="0"/>
              <a:cs typeface="Stencil St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66362" y="6015661"/>
            <a:ext cx="42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hash(key + hash(key + message))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60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Digital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compromised Raspberry Pi image</a:t>
            </a:r>
          </a:p>
          <a:p>
            <a:endParaRPr lang="en-US" dirty="0" smtClean="0"/>
          </a:p>
          <a:p>
            <a:r>
              <a:rPr lang="en-US" dirty="0" smtClean="0"/>
              <a:t>Tasked to find out how it was hacked</a:t>
            </a:r>
          </a:p>
          <a:p>
            <a:endParaRPr lang="en-US" dirty="0" smtClean="0"/>
          </a:p>
          <a:p>
            <a:r>
              <a:rPr lang="en-US" dirty="0" smtClean="0"/>
              <a:t>Find evidence of this attack</a:t>
            </a:r>
          </a:p>
        </p:txBody>
      </p:sp>
    </p:spTree>
    <p:extLst>
      <p:ext uri="{BB962C8B-B14F-4D97-AF65-F5344CB8AC3E}">
        <p14:creationId xmlns:p14="http://schemas.microsoft.com/office/powerpoint/2010/main" val="6142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082864"/>
            <a:ext cx="9905999" cy="1871100"/>
          </a:xfrm>
        </p:spPr>
        <p:txBody>
          <a:bodyPr/>
          <a:lstStyle/>
          <a:p>
            <a:r>
              <a:rPr lang="en-US" dirty="0" smtClean="0"/>
              <a:t>We remained in accordance with the ACPO principles</a:t>
            </a:r>
          </a:p>
          <a:p>
            <a:endParaRPr lang="en-US" dirty="0"/>
          </a:p>
          <a:p>
            <a:r>
              <a:rPr lang="en-US" dirty="0" smtClean="0"/>
              <a:t>Looked at software differences to blank Raspberry Pi</a:t>
            </a:r>
          </a:p>
        </p:txBody>
      </p:sp>
    </p:spTree>
    <p:extLst>
      <p:ext uri="{BB962C8B-B14F-4D97-AF65-F5344CB8AC3E}">
        <p14:creationId xmlns:p14="http://schemas.microsoft.com/office/powerpoint/2010/main" val="9850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information </a:t>
            </a:r>
            <a:r>
              <a:rPr lang="en-US" smtClean="0"/>
              <a:t>gathered suggested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Mostly examined log files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44023" r="88849" b="39628"/>
          <a:stretch/>
        </p:blipFill>
        <p:spPr>
          <a:xfrm>
            <a:off x="7669159" y="2331042"/>
            <a:ext cx="2625215" cy="218151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4077" r="87138" b="39945"/>
          <a:stretch/>
        </p:blipFill>
        <p:spPr>
          <a:xfrm>
            <a:off x="7580669" y="167206"/>
            <a:ext cx="2802196" cy="19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44301" r="92258" b="39570"/>
          <a:stretch/>
        </p:blipFill>
        <p:spPr>
          <a:xfrm>
            <a:off x="8185352" y="4694352"/>
            <a:ext cx="1592828" cy="19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18273" r="51054" b="38062"/>
          <a:stretch/>
        </p:blipFill>
        <p:spPr>
          <a:xfrm>
            <a:off x="3479073" y="1902117"/>
            <a:ext cx="5234763" cy="235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8" b="13407"/>
          <a:stretch/>
        </p:blipFill>
        <p:spPr>
          <a:xfrm>
            <a:off x="552202" y="4572000"/>
            <a:ext cx="11084413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60257" y="3347049"/>
            <a:ext cx="534837" cy="39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FE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1469</TotalTime>
  <Words>407</Words>
  <Application>Microsoft Macintosh PowerPoint</Application>
  <PresentationFormat>Widescreen</PresentationFormat>
  <Paragraphs>96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Stencil Std</vt:lpstr>
      <vt:lpstr>Trebuchet MS</vt:lpstr>
      <vt:lpstr>Tw Cen MT</vt:lpstr>
      <vt:lpstr>Arial</vt:lpstr>
      <vt:lpstr>Circuit</vt:lpstr>
      <vt:lpstr>Gone Phishing Semester 2</vt:lpstr>
      <vt:lpstr>Cueh_HMAc_1</vt:lpstr>
      <vt:lpstr>Cueh_HMAc_1</vt:lpstr>
      <vt:lpstr>hmac_2</vt:lpstr>
      <vt:lpstr>CUEH_HMAC SOLUTIONS</vt:lpstr>
      <vt:lpstr>RASPBERRY Pi – Digital Forensics</vt:lpstr>
      <vt:lpstr>RASPBERRY Pi – Methodology</vt:lpstr>
      <vt:lpstr>RASPBERRY Pi – Evidence</vt:lpstr>
      <vt:lpstr>RASPBERRY Pi – Evidence</vt:lpstr>
      <vt:lpstr>DIAMOND HOUSE</vt:lpstr>
      <vt:lpstr>DIAMOND HOUSE - RECONNAISSANCE</vt:lpstr>
      <vt:lpstr>DIAMOND HOUSE – PARTY TIME</vt:lpstr>
      <vt:lpstr>DIAMOND HOUSE – SHELLSHOCK</vt:lpstr>
      <vt:lpstr>DIAMOND HOUSE – divide by zero error…</vt:lpstr>
      <vt:lpstr>DIAMOND HOUSE – SAMBA</vt:lpstr>
      <vt:lpstr>DIAMOND HOUSE – MEMPODIPPER</vt:lpstr>
      <vt:lpstr>RANSOMWARE - Research</vt:lpstr>
      <vt:lpstr>RANSOMWARE - SOLUTION</vt:lpstr>
      <vt:lpstr>Summary – what did we develop?</vt:lpstr>
      <vt:lpstr>Summary – Learning as a group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Gone Phishing Semester 2</dc:title>
  <dc:creator>David Pritchett</dc:creator>
  <cp:lastModifiedBy>David Pritchett</cp:lastModifiedBy>
  <cp:revision>47</cp:revision>
  <dcterms:created xsi:type="dcterms:W3CDTF">2016-03-21T14:24:40Z</dcterms:created>
  <dcterms:modified xsi:type="dcterms:W3CDTF">2016-03-23T17:58:48Z</dcterms:modified>
</cp:coreProperties>
</file>